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8" r:id="rId2"/>
    <p:sldId id="309" r:id="rId3"/>
    <p:sldId id="310" r:id="rId4"/>
    <p:sldId id="311" r:id="rId5"/>
    <p:sldId id="288" r:id="rId6"/>
    <p:sldId id="282" r:id="rId7"/>
    <p:sldId id="290" r:id="rId8"/>
    <p:sldId id="292" r:id="rId9"/>
    <p:sldId id="293" r:id="rId10"/>
    <p:sldId id="312" r:id="rId11"/>
    <p:sldId id="319" r:id="rId12"/>
    <p:sldId id="316" r:id="rId13"/>
    <p:sldId id="318" r:id="rId14"/>
    <p:sldId id="317" r:id="rId15"/>
    <p:sldId id="313" r:id="rId16"/>
    <p:sldId id="314" r:id="rId17"/>
    <p:sldId id="315" r:id="rId18"/>
  </p:sldIdLst>
  <p:sldSz cx="9144000" cy="6858000" type="screen4x3"/>
  <p:notesSz cx="6858000" cy="9144000"/>
  <p:defaultTextStyle>
    <a:lvl1pPr marL="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de-DE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5C7"/>
    <a:srgbClr val="73AC08"/>
    <a:srgbClr val="5DAC0A"/>
    <a:srgbClr val="4D8D09"/>
    <a:srgbClr val="0B3986"/>
    <a:srgbClr val="172B5E"/>
    <a:srgbClr val="1C3A74"/>
    <a:srgbClr val="2E3873"/>
    <a:srgbClr val="7CAF40"/>
    <a:srgbClr val="183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6" autoAdjust="0"/>
    <p:restoredTop sz="93692" autoAdjust="0"/>
  </p:normalViewPr>
  <p:slideViewPr>
    <p:cSldViewPr>
      <p:cViewPr varScale="1">
        <p:scale>
          <a:sx n="68" d="100"/>
          <a:sy n="68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31555DB1-8736-42A3-B48D-2B08FB93332A}" type="datetimeFigureOut">
              <a:rPr lang="de-DE" smtClean="0"/>
              <a:pPr/>
              <a:t>13.01.2021</a:t>
            </a:fld>
            <a:endParaRPr lang="de-DE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00D380-E0D7-4EB1-B91E-BFCC7DA7F29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245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BDB199F-A56C-4049-BA04-1447030960FF}" type="datetimeFigureOut">
              <a:rPr lang="en-US"/>
              <a:pPr/>
              <a:t>1/13/2021</a:t>
            </a:fld>
            <a:endParaRPr lang="de-DE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de-DE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B3A019F3-8596-4028-9847-CBD3A185B07A}" type="slidenum">
              <a:rPr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70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de-D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75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rgbClr val="0B398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lang="de-DE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0" hangingPunct="1"/>
            <a:r>
              <a:rPr kumimoji="0" lang="de-DE"/>
              <a:t>Mastertitelformat bearbeiten</a:t>
            </a:r>
            <a:endParaRPr kumimoji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lang="de-DE" sz="1100" b="1">
                <a:solidFill>
                  <a:srgbClr val="0B3986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de-DE" dirty="0"/>
              <a:t>Zum Hinzufügen von Informationen zum Autor klicken</a:t>
            </a:r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rgbClr val="73AC08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pic>
        <p:nvPicPr>
          <p:cNvPr id="11" name="Bild 10" descr="tmg_logo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67" y="6025587"/>
            <a:ext cx="1389888" cy="862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, 3 Links, 1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de-DE"/>
              <a:t>Mastertitelformat bearbeiten</a:t>
            </a:r>
            <a:endParaRPr kumimoji="0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747058"/>
            <a:ext cx="3962400" cy="5501341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324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709706"/>
            <a:ext cx="3962400" cy="1628110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704353"/>
            <a:ext cx="3962400" cy="1593327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648200"/>
            <a:ext cx="3962400" cy="1600200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, 2 Links, 3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de-DE"/>
              <a:t>Mastertitelformat bearbeiten</a:t>
            </a:r>
            <a:endParaRPr kumimoji="0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739588"/>
            <a:ext cx="3962400" cy="2576636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675528"/>
            <a:ext cx="3965448" cy="2578967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754528"/>
            <a:ext cx="3962400" cy="1583287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704352"/>
            <a:ext cx="3962400" cy="1593327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654176"/>
            <a:ext cx="3962400" cy="1594224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, 3 Links, 2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de-DE"/>
              <a:t>Mastertitelformat bearbeiten</a:t>
            </a:r>
            <a:endParaRPr kumimoji="0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747058"/>
            <a:ext cx="3962400" cy="1590757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696882"/>
            <a:ext cx="3962400" cy="1600798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669118"/>
            <a:ext cx="3962400" cy="1579282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747058"/>
            <a:ext cx="3962400" cy="2569165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683000"/>
            <a:ext cx="3965448" cy="2571496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de-DE"/>
              <a:t>Mastertitelformat bearbeiten</a:t>
            </a:r>
            <a:endParaRPr kumimoji="0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0B398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0B398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0B398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0B398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rgbClr val="0B398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rgbClr val="0B398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/>
          <a:p>
            <a:r>
              <a:rPr kumimoji="0" lang="de-DE" baseline="0"/>
              <a:t> Firmenlogo</a:t>
            </a:r>
            <a:endParaRPr kumimoji="0" lang="de-DE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/>
          <a:p>
            <a:r>
              <a:rPr kumimoji="0" lang="de-DE" baseline="0"/>
              <a:t> Firmenlogo</a:t>
            </a:r>
            <a:endParaRPr kumimoji="0" lang="de-DE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/>
          <a:p>
            <a:r>
              <a:rPr kumimoji="0" lang="de-DE" baseline="0"/>
              <a:t> Firmenlogo</a:t>
            </a:r>
            <a:endParaRPr kumimoji="0" lang="de-DE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/>
          <a:p>
            <a:r>
              <a:rPr kumimoji="0" lang="de-DE" baseline="0"/>
              <a:t> Firmenlogo</a:t>
            </a:r>
            <a:endParaRPr kumimoji="0" lang="de-DE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/>
          <a:p>
            <a:r>
              <a:rPr kumimoji="0" lang="de-DE" baseline="0"/>
              <a:t> Firmenlogo</a:t>
            </a:r>
            <a:endParaRPr kumimoji="0" lang="de-DE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/>
          <a:p>
            <a:r>
              <a:rPr kumimoji="0" lang="de-DE" baseline="0"/>
              <a:t> Firmenlogo</a:t>
            </a:r>
            <a:endParaRPr kumimoji="0" lang="de-DE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de-DE" sz="800" i="1"/>
            </a:lvl1pPr>
            <a:extLst/>
          </a:lstStyle>
          <a:p>
            <a:pPr lvl="0"/>
            <a:r>
              <a:rPr kumimoji="0" lang="de-DE"/>
              <a:t>Datum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de-DE" sz="800" i="1"/>
            </a:lvl1pPr>
            <a:extLst/>
          </a:lstStyle>
          <a:p>
            <a:pPr lvl="0"/>
            <a:r>
              <a:rPr kumimoji="0" lang="de-DE"/>
              <a:t>Datum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de-DE" sz="800" i="1"/>
            </a:lvl1pPr>
            <a:extLst/>
          </a:lstStyle>
          <a:p>
            <a:pPr lvl="0"/>
            <a:r>
              <a:rPr kumimoji="0" lang="de-DE"/>
              <a:t>Datum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de-DE" sz="800" i="1"/>
            </a:lvl1pPr>
            <a:extLst/>
          </a:lstStyle>
          <a:p>
            <a:pPr lvl="0"/>
            <a:r>
              <a:rPr kumimoji="0" lang="de-DE"/>
              <a:t>Datum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de-DE" sz="800" i="1"/>
            </a:lvl1pPr>
            <a:extLst/>
          </a:lstStyle>
          <a:p>
            <a:pPr lvl="0"/>
            <a:r>
              <a:rPr kumimoji="0" lang="de-DE"/>
              <a:t>Datum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lang="de-DE" sz="800" i="1"/>
            </a:lvl1pPr>
            <a:extLst/>
          </a:lstStyle>
          <a:p>
            <a:pPr lvl="0"/>
            <a:r>
              <a:rPr kumimoji="0" lang="de-DE"/>
              <a:t>Datum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de-DE" sz="800"/>
            </a:lvl1pPr>
            <a:extLst/>
          </a:lstStyle>
          <a:p>
            <a:pPr lvl="0"/>
            <a:r>
              <a:rPr kumimoji="0" lang="de-DE"/>
              <a:t>Beschreibung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de-DE" sz="800"/>
            </a:lvl1pPr>
            <a:extLst/>
          </a:lstStyle>
          <a:p>
            <a:pPr lvl="0"/>
            <a:r>
              <a:rPr kumimoji="0" lang="de-DE"/>
              <a:t>Beschreibung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de-DE" sz="800"/>
            </a:lvl1pPr>
            <a:extLst/>
          </a:lstStyle>
          <a:p>
            <a:pPr lvl="0"/>
            <a:r>
              <a:rPr kumimoji="0" lang="de-DE"/>
              <a:t>Beschreibung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de-DE" sz="800"/>
            </a:lvl1pPr>
            <a:extLst/>
          </a:lstStyle>
          <a:p>
            <a:pPr lvl="0"/>
            <a:r>
              <a:rPr kumimoji="0" lang="de-DE"/>
              <a:t>Beschreibung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de-DE" sz="800"/>
            </a:lvl1pPr>
            <a:extLst/>
          </a:lstStyle>
          <a:p>
            <a:pPr lvl="0"/>
            <a:r>
              <a:rPr kumimoji="0" lang="de-DE"/>
              <a:t>Beschreibung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lang="de-DE" sz="800"/>
            </a:lvl1pPr>
            <a:extLst/>
          </a:lstStyle>
          <a:p>
            <a:pPr lvl="0"/>
            <a:r>
              <a:rPr kumimoji="0" lang="de-DE"/>
              <a:t>Beschreibung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 eaLnBrk="1" latinLnBrk="0" hangingPunct="1">
              <a:defRPr kumimoji="0" lang="de-DE" sz="1200"/>
            </a:lvl1pPr>
            <a:extLst/>
          </a:lstStyle>
          <a:p>
            <a:pPr lvl="0" eaLnBrk="1" latinLnBrk="0" hangingPunct="1"/>
            <a:r>
              <a:rPr kumimoji="0" lang="de-DE"/>
              <a:t>Mastertextformat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236" y="5334000"/>
            <a:ext cx="9144000" cy="609600"/>
          </a:xfrm>
          <a:prstGeom prst="rect">
            <a:avLst/>
          </a:prstGeom>
          <a:solidFill>
            <a:srgbClr val="73AC08"/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5334000"/>
            <a:ext cx="8915400" cy="609600"/>
          </a:xfrm>
          <a:noFill/>
        </p:spPr>
        <p:txBody>
          <a:bodyPr vert="horz"/>
          <a:lstStyle>
            <a:lvl1pPr algn="l" eaLnBrk="1" latinLnBrk="0" hangingPunct="1">
              <a:defRPr kumimoji="0" lang="de-DE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de-DE"/>
              <a:t>Mastertitelformat bearbeiten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rgbClr val="0B398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>
              <a:solidFill>
                <a:srgbClr val="0B3986"/>
              </a:solidFill>
            </a:endParaRPr>
          </a:p>
        </p:txBody>
      </p:sp>
      <p:pic>
        <p:nvPicPr>
          <p:cNvPr id="12" name="Bild 11" descr="tmg_logo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567" y="6025587"/>
            <a:ext cx="1389888" cy="862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de-DE"/>
              <a:t>Mastertitelformat bearbeiten</a:t>
            </a:r>
            <a:endParaRPr kumimoji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1143000"/>
            <a:ext cx="8077200" cy="457200"/>
          </a:xfrm>
          <a:solidFill>
            <a:srgbClr val="73AC08"/>
          </a:solidFill>
        </p:spPr>
        <p:txBody>
          <a:bodyPr>
            <a:noAutofit/>
          </a:bodyPr>
          <a:lstStyle>
            <a:lvl1pPr eaLnBrk="1" latinLnBrk="0" hangingPunct="1">
              <a:defRPr kumimoji="0" lang="de-DE" sz="20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/>
              <a:t>Mastertextformat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de-DE"/>
              <a:t>Mastertitelformat bearbeiten</a:t>
            </a:r>
            <a:endParaRPr kumimoji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, 2 links, 1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de-DE"/>
              <a:t>Mastertitelformat bearbeiten</a:t>
            </a:r>
            <a:endParaRPr kumimoji="0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381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762000"/>
            <a:ext cx="3962400" cy="2554224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338328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657600"/>
            <a:ext cx="3965448" cy="2596896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381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762000"/>
            <a:ext cx="3962400" cy="5486400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extLst/>
          </a:lstStyle>
          <a:p>
            <a:pPr lvl="0" eaLnBrk="1" latinLnBrk="0" hangingPunct="1"/>
            <a:r>
              <a:rPr kumimoji="0" lang="de-DE" dirty="0"/>
              <a:t>Mastertextformat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, 1 Links, 2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de-DE"/>
              <a:t>Mastertitelformat bearbeiten</a:t>
            </a:r>
            <a:endParaRPr kumimoji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762000"/>
            <a:ext cx="3962400" cy="5486400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762000"/>
            <a:ext cx="3962400" cy="2554224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694953"/>
            <a:ext cx="3965448" cy="2556696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, 1 Oben, 2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de-DE"/>
              <a:t>Mastertitelformat bearbeiten</a:t>
            </a:r>
            <a:endParaRPr kumimoji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762000"/>
            <a:ext cx="8074152" cy="2554224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338328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657600"/>
            <a:ext cx="3965448" cy="2596896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338328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657600"/>
            <a:ext cx="3965448" cy="2596896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,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de-DE"/>
              <a:t>Mastertitelformat bearbeiten</a:t>
            </a:r>
            <a:endParaRPr kumimoji="0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762000"/>
            <a:ext cx="3962400" cy="2554224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4801" y="3694953"/>
            <a:ext cx="3959998" cy="2556696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762000"/>
            <a:ext cx="3962400" cy="2554224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9600" y="3691704"/>
            <a:ext cx="3960000" cy="2556696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, 1 Links, 3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kumimoji="0" lang="de-DE"/>
              <a:t>Mastertitelformat bearbeiten</a:t>
            </a:r>
            <a:endParaRPr kumimoji="0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762000"/>
            <a:ext cx="3962400" cy="1575816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/>
              <a:t>Überschrift durch Klicken hinzufügen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762000"/>
            <a:ext cx="3962400" cy="5486400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360000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712720"/>
            <a:ext cx="3962400" cy="1554480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360816"/>
          </a:xfrm>
          <a:solidFill>
            <a:srgbClr val="73AC08"/>
          </a:solidFill>
        </p:spPr>
        <p:txBody>
          <a:bodyPr/>
          <a:lstStyle>
            <a:lvl1pPr eaLnBrk="1" latinLnBrk="0" hangingPunct="1">
              <a:defRPr kumimoji="0" lang="de-DE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de-DE" dirty="0"/>
              <a:t>Überschrift durch Klicken hinzufügen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648200"/>
            <a:ext cx="3962400" cy="1584000"/>
          </a:xfrm>
        </p:spPr>
        <p:txBody>
          <a:bodyPr/>
          <a:lstStyle/>
          <a:p>
            <a:pPr lvl="0" eaLnBrk="1" latinLnBrk="0" hangingPunct="1"/>
            <a:r>
              <a:rPr kumimoji="0" lang="de-DE"/>
              <a:t>Mastertextformat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rgbClr val="0B3986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/>
          <a:p>
            <a:pPr eaLnBrk="1" latinLnBrk="0" hangingPunct="1"/>
            <a:r>
              <a:rPr kumimoji="0" lang="de-DE"/>
              <a:t>Mastertitelformat bearbeiten</a:t>
            </a:r>
            <a:endParaRPr kumimoji="0"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Mastertextformat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73AC08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de-DE"/>
          </a:p>
        </p:txBody>
      </p:sp>
      <p:pic>
        <p:nvPicPr>
          <p:cNvPr id="7" name="Bild 6" descr="tmg_logo.ps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712" y="6090134"/>
            <a:ext cx="1237488" cy="7678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63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</p:sldLayoutIdLst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de-DE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lang="de-DE" sz="1800">
          <a:solidFill>
            <a:srgbClr val="0B3986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lang="de-DE" sz="1600">
          <a:solidFill>
            <a:srgbClr val="0F55C7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lang="de-DE" sz="1600">
          <a:solidFill>
            <a:srgbClr val="0F55C7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lang="de-DE"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lang="de-DE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de-DE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de-DE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8839200" cy="533400"/>
          </a:xfrm>
        </p:spPr>
        <p:txBody>
          <a:bodyPr>
            <a:normAutofit/>
          </a:bodyPr>
          <a:lstStyle/>
          <a:p>
            <a:r>
              <a:rPr lang="de-DE" dirty="0"/>
              <a:t>Begabungsförderung am TMG 		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28600" y="381000"/>
            <a:ext cx="8001000" cy="3276600"/>
          </a:xfrm>
          <a:prstGeom prst="rect">
            <a:avLst/>
          </a:prstGeom>
          <a:noFill/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de-DE" sz="2000" b="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 sz="3600" dirty="0"/>
              <a:t>Drehtür-modell</a:t>
            </a:r>
          </a:p>
        </p:txBody>
      </p:sp>
    </p:spTree>
    <p:extLst>
      <p:ext uri="{BB962C8B-B14F-4D97-AF65-F5344CB8AC3E}">
        <p14:creationId xmlns:p14="http://schemas.microsoft.com/office/powerpoint/2010/main" val="119152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8839200" cy="533400"/>
          </a:xfrm>
        </p:spPr>
        <p:txBody>
          <a:bodyPr>
            <a:normAutofit/>
          </a:bodyPr>
          <a:lstStyle/>
          <a:p>
            <a:r>
              <a:rPr lang="de-DE" dirty="0"/>
              <a:t>Begabungsförderung am TMG 		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28600" y="381000"/>
            <a:ext cx="8001000" cy="3276600"/>
          </a:xfrm>
          <a:prstGeom prst="rect">
            <a:avLst/>
          </a:prstGeom>
          <a:noFill/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de-DE" sz="2000" b="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 sz="3600" dirty="0"/>
              <a:t>Über den Unterricht Hinaus</a:t>
            </a:r>
          </a:p>
        </p:txBody>
      </p:sp>
    </p:spTree>
    <p:extLst>
      <p:ext uri="{BB962C8B-B14F-4D97-AF65-F5344CB8AC3E}">
        <p14:creationId xmlns:p14="http://schemas.microsoft.com/office/powerpoint/2010/main" val="1558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Certilingua</a:t>
            </a:r>
            <a:r>
              <a:rPr lang="de-DE" dirty="0"/>
              <a:t> und Bilingualer Unterricht 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3962400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72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MINT-Förderung (Lego-</a:t>
            </a:r>
            <a:r>
              <a:rPr lang="de-DE" dirty="0" err="1"/>
              <a:t>Robotics</a:t>
            </a:r>
            <a:r>
              <a:rPr lang="de-DE" dirty="0"/>
              <a:t> und Zusammenarbeit mit </a:t>
            </a:r>
            <a:r>
              <a:rPr lang="de-DE" dirty="0" err="1"/>
              <a:t>Ebo</a:t>
            </a:r>
            <a:r>
              <a:rPr lang="de-DE" dirty="0"/>
              <a:t>)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90600"/>
            <a:ext cx="42418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Teilnahme an zahlreichen Wettbewerben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7136235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72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Literatur-Camp</a:t>
            </a:r>
          </a:p>
        </p:txBody>
      </p:sp>
      <p:pic>
        <p:nvPicPr>
          <p:cNvPr id="3" name="Bild 2" descr="IMG_94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687">
            <a:off x="892721" y="1094229"/>
            <a:ext cx="3822442" cy="2863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 3" descr="00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9185">
            <a:off x="4581353" y="847554"/>
            <a:ext cx="3599688" cy="359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4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„Nacht der Künste“</a:t>
            </a:r>
          </a:p>
        </p:txBody>
      </p:sp>
      <p:pic>
        <p:nvPicPr>
          <p:cNvPr id="3" name="Bild 2" descr="nl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8" y="1295400"/>
            <a:ext cx="3317644" cy="2213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 3" descr="nl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7" b="21345"/>
          <a:stretch/>
        </p:blipFill>
        <p:spPr>
          <a:xfrm>
            <a:off x="3962400" y="1295400"/>
            <a:ext cx="2251029" cy="2213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 4" descr="001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229" y="1295400"/>
            <a:ext cx="2213184" cy="2213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7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Kunst-Camp</a:t>
            </a:r>
          </a:p>
        </p:txBody>
      </p:sp>
      <p:pic>
        <p:nvPicPr>
          <p:cNvPr id="3" name="Bild 2" descr="003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19200"/>
            <a:ext cx="2728688" cy="268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808" y="2133600"/>
            <a:ext cx="2075462" cy="1765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33600"/>
            <a:ext cx="2049964" cy="1747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9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Chor und Chor-Lager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2245">
            <a:off x="2266016" y="1106157"/>
            <a:ext cx="4509118" cy="3214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9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153263" y="1649715"/>
            <a:ext cx="66714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rgbClr val="172B5E"/>
                </a:solidFill>
              </a:rPr>
              <a:t>Das Drehtürmodell an unserer Schule schafft Freiräume für selbstbestimmtes und eigenverantwortliches Lernen</a:t>
            </a:r>
          </a:p>
          <a:p>
            <a:endParaRPr lang="de-DE" sz="2200" dirty="0">
              <a:solidFill>
                <a:srgbClr val="172B5E"/>
              </a:solidFill>
            </a:endParaRPr>
          </a:p>
          <a:p>
            <a:r>
              <a:rPr lang="de-DE" sz="2200" dirty="0">
                <a:solidFill>
                  <a:srgbClr val="172B5E"/>
                </a:solidFill>
              </a:rPr>
              <a:t>Die Schüler erarbeiten sich den Unterrichtstoff  eines</a:t>
            </a:r>
          </a:p>
          <a:p>
            <a:r>
              <a:rPr lang="de-DE" sz="2200" dirty="0">
                <a:solidFill>
                  <a:srgbClr val="172B5E"/>
                </a:solidFill>
              </a:rPr>
              <a:t>Faches selbst und schaffen sich so Freiraum, um selbstständig oder mit anderen auf diesem Gebiet besonders begabten Schülern an einem ihren Interessen entsprechenden Projekt zu arbeiten.</a:t>
            </a:r>
          </a:p>
          <a:p>
            <a:endParaRPr lang="de-DE" sz="2200" dirty="0">
              <a:solidFill>
                <a:srgbClr val="172B5E"/>
              </a:solidFill>
            </a:endParaRPr>
          </a:p>
          <a:p>
            <a:endParaRPr lang="de-DE" sz="2200" dirty="0">
              <a:solidFill>
                <a:srgbClr val="172B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0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153263" y="1518322"/>
            <a:ext cx="667141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rgbClr val="172B5E"/>
                </a:solidFill>
              </a:rPr>
              <a:t>Um bei selbstorganisiertem Lernen Leistungseinbrüche zu vermeiden, sind Regelungen in Form eines </a:t>
            </a:r>
            <a:r>
              <a:rPr lang="de-DE" sz="2800" b="1" dirty="0">
                <a:solidFill>
                  <a:srgbClr val="172B5E"/>
                </a:solidFill>
              </a:rPr>
              <a:t>Lernvertrags</a:t>
            </a:r>
            <a:r>
              <a:rPr lang="de-DE" sz="2200" dirty="0">
                <a:solidFill>
                  <a:srgbClr val="172B5E"/>
                </a:solidFill>
              </a:rPr>
              <a:t> notwendig.</a:t>
            </a:r>
          </a:p>
          <a:p>
            <a:endParaRPr lang="de-DE" sz="2200" dirty="0">
              <a:solidFill>
                <a:srgbClr val="172B5E"/>
              </a:solidFill>
            </a:endParaRPr>
          </a:p>
          <a:p>
            <a:r>
              <a:rPr lang="de-DE" sz="2200" dirty="0">
                <a:solidFill>
                  <a:srgbClr val="172B5E"/>
                </a:solidFill>
              </a:rPr>
              <a:t>Die Schüler vereinbaren konkrete Regeln mit  den entsprechenden Fachlehrern und werden von einem Mitschüler mit Informationen und  Mitschriften versorgt.</a:t>
            </a:r>
          </a:p>
          <a:p>
            <a:endParaRPr lang="de-DE" sz="2200" dirty="0">
              <a:solidFill>
                <a:srgbClr val="172B5E"/>
              </a:solidFill>
            </a:endParaRPr>
          </a:p>
          <a:p>
            <a:r>
              <a:rPr lang="de-DE" sz="2200" dirty="0">
                <a:solidFill>
                  <a:srgbClr val="172B5E"/>
                </a:solidFill>
              </a:rPr>
              <a:t>An Leistungsüberprüfungen nehmen die Schüler in der Regel teil.</a:t>
            </a:r>
          </a:p>
        </p:txBody>
      </p:sp>
    </p:spTree>
    <p:extLst>
      <p:ext uri="{BB962C8B-B14F-4D97-AF65-F5344CB8AC3E}">
        <p14:creationId xmlns:p14="http://schemas.microsoft.com/office/powerpoint/2010/main" val="41345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7322">
            <a:off x="1944277" y="399675"/>
            <a:ext cx="5019105" cy="6077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357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8839200" cy="533400"/>
          </a:xfrm>
        </p:spPr>
        <p:txBody>
          <a:bodyPr>
            <a:normAutofit/>
          </a:bodyPr>
          <a:lstStyle/>
          <a:p>
            <a:r>
              <a:rPr lang="de-DE" dirty="0"/>
              <a:t>Begabungsförderung am TMG 		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28600" y="381000"/>
            <a:ext cx="8001000" cy="3276600"/>
          </a:xfrm>
          <a:prstGeom prst="rect">
            <a:avLst/>
          </a:prstGeom>
          <a:noFill/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de-DE" sz="2000" b="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 sz="3600" dirty="0"/>
              <a:t>Begabungsförderlicher Unterricht </a:t>
            </a:r>
          </a:p>
          <a:p>
            <a:r>
              <a:rPr lang="de-DE" sz="3600" dirty="0"/>
              <a:t>in Klassenstufe 5 und 6</a:t>
            </a:r>
          </a:p>
        </p:txBody>
      </p:sp>
    </p:spTree>
    <p:extLst>
      <p:ext uri="{BB962C8B-B14F-4D97-AF65-F5344CB8AC3E}">
        <p14:creationId xmlns:p14="http://schemas.microsoft.com/office/powerpoint/2010/main" val="105758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Begabungsförderlicher Unterricht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4800" y="381000"/>
            <a:ext cx="8077200" cy="36000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Begabungen erkennen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304800" y="762000"/>
            <a:ext cx="4038600" cy="1575816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de-DE" dirty="0"/>
              <a:t>Durch Fragebogen und Wunschliste frühzeitig </a:t>
            </a:r>
            <a:r>
              <a:rPr lang="de-DE" sz="1600" dirty="0"/>
              <a:t>(bereits zu Beginn Klasse 5) </a:t>
            </a:r>
            <a:r>
              <a:rPr lang="de-DE" dirty="0"/>
              <a:t>Interessen und Begabungen erkennen.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304800" y="4343400"/>
            <a:ext cx="8074152" cy="36000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GTA</a:t>
            </a:r>
          </a:p>
          <a:p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8"/>
          </p:nvPr>
        </p:nvSpPr>
        <p:spPr>
          <a:xfrm>
            <a:off x="304800" y="4876800"/>
            <a:ext cx="3962400" cy="109728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/>
              <a:t>Motivation der 5.-Klässler nutzen und aufrecht erhalten</a:t>
            </a:r>
          </a:p>
          <a:p>
            <a:pPr marL="285750" indent="-285750">
              <a:buFont typeface="Arial"/>
              <a:buChar char="•"/>
            </a:pPr>
            <a:r>
              <a:rPr lang="de-DE" dirty="0"/>
              <a:t>Weiterführung der Kurse im GTA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304800" y="2209800"/>
            <a:ext cx="8077200" cy="360816"/>
          </a:xfrm>
        </p:spPr>
        <p:txBody>
          <a:bodyPr>
            <a:normAutofit lnSpcReduction="10000"/>
          </a:bodyPr>
          <a:lstStyle/>
          <a:p>
            <a:r>
              <a:rPr lang="de-DE" dirty="0"/>
              <a:t>Förderunterricht</a:t>
            </a:r>
          </a:p>
          <a:p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20"/>
          </p:nvPr>
        </p:nvSpPr>
        <p:spPr>
          <a:xfrm>
            <a:off x="304800" y="2743200"/>
            <a:ext cx="3962400" cy="158400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/>
              <a:t>Förderung an den ermittelten Interessen und Begabungen ausrichten und damit verbindlich machen.</a:t>
            </a:r>
          </a:p>
        </p:txBody>
      </p:sp>
    </p:spTree>
    <p:extLst>
      <p:ext uri="{BB962C8B-B14F-4D97-AF65-F5344CB8AC3E}">
        <p14:creationId xmlns:p14="http://schemas.microsoft.com/office/powerpoint/2010/main" val="273484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Erste Schulwoche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04800" y="1905000"/>
            <a:ext cx="51041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172B5E"/>
                </a:solidFill>
              </a:rPr>
              <a:t>„</a:t>
            </a:r>
            <a:r>
              <a:rPr lang="de-DE" b="1" dirty="0" err="1">
                <a:solidFill>
                  <a:srgbClr val="172B5E"/>
                </a:solidFill>
              </a:rPr>
              <a:t>Kennenlerntage</a:t>
            </a:r>
            <a:r>
              <a:rPr lang="de-DE" b="1" dirty="0">
                <a:solidFill>
                  <a:srgbClr val="172B5E"/>
                </a:solidFill>
              </a:rPr>
              <a:t>“</a:t>
            </a:r>
          </a:p>
          <a:p>
            <a:endParaRPr lang="de-DE" dirty="0">
              <a:solidFill>
                <a:srgbClr val="172B5E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de-DE" dirty="0">
                <a:solidFill>
                  <a:srgbClr val="172B5E"/>
                </a:solidFill>
              </a:rPr>
              <a:t>mit Klassenleiter gemeinsam</a:t>
            </a:r>
          </a:p>
          <a:p>
            <a:pPr marL="285750" indent="-285750">
              <a:buFont typeface="Arial"/>
              <a:buChar char="•"/>
            </a:pPr>
            <a:r>
              <a:rPr lang="de-DE" dirty="0">
                <a:solidFill>
                  <a:srgbClr val="172B5E"/>
                </a:solidFill>
              </a:rPr>
              <a:t>Erkundung der Schule</a:t>
            </a:r>
          </a:p>
          <a:p>
            <a:pPr marL="285750" indent="-285750">
              <a:buFont typeface="Arial"/>
              <a:buChar char="•"/>
            </a:pPr>
            <a:r>
              <a:rPr lang="de-DE" dirty="0">
                <a:solidFill>
                  <a:srgbClr val="172B5E"/>
                </a:solidFill>
              </a:rPr>
              <a:t>erste Lern- und Arbeitstechniken im Kompaktkurs</a:t>
            </a:r>
          </a:p>
          <a:p>
            <a:pPr marL="285750" indent="-285750">
              <a:buFont typeface="Arial"/>
              <a:buChar char="•"/>
            </a:pPr>
            <a:r>
              <a:rPr lang="de-DE" dirty="0">
                <a:solidFill>
                  <a:srgbClr val="172B5E"/>
                </a:solidFill>
              </a:rPr>
              <a:t>Lerntypfeststellung </a:t>
            </a:r>
          </a:p>
          <a:p>
            <a:pPr marL="285750" indent="-285750">
              <a:buFont typeface="Arial"/>
              <a:buChar char="•"/>
            </a:pPr>
            <a:r>
              <a:rPr lang="de-DE" dirty="0">
                <a:solidFill>
                  <a:srgbClr val="172B5E"/>
                </a:solidFill>
              </a:rPr>
              <a:t>Interessenfragebogen</a:t>
            </a:r>
          </a:p>
          <a:p>
            <a:pPr marL="285750" indent="-285750">
              <a:buFont typeface="Arial"/>
              <a:buChar char="•"/>
            </a:pPr>
            <a:endParaRPr lang="de-DE" dirty="0">
              <a:solidFill>
                <a:srgbClr val="172B5E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</p:spPr>
        <p:txBody>
          <a:bodyPr>
            <a:normAutofit fontScale="90000"/>
          </a:bodyPr>
          <a:lstStyle/>
          <a:p>
            <a:r>
              <a:rPr lang="de-DE" dirty="0"/>
              <a:t>Begabungsförderlicher Unterricht</a:t>
            </a:r>
          </a:p>
        </p:txBody>
      </p:sp>
    </p:spTree>
    <p:extLst>
      <p:ext uri="{BB962C8B-B14F-4D97-AF65-F5344CB8AC3E}">
        <p14:creationId xmlns:p14="http://schemas.microsoft.com/office/powerpoint/2010/main" val="82337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           Die Kursfindung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14400" y="1752600"/>
            <a:ext cx="6781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172B5E"/>
              </a:solidFill>
            </a:endParaRPr>
          </a:p>
          <a:p>
            <a:r>
              <a:rPr lang="de-DE" dirty="0">
                <a:solidFill>
                  <a:srgbClr val="172B5E"/>
                </a:solidFill>
              </a:rPr>
              <a:t>jedes Kind besucht drei Kurse entsprechend der Interessen zum „Schnuppern“</a:t>
            </a:r>
          </a:p>
          <a:p>
            <a:r>
              <a:rPr lang="de-DE" dirty="0">
                <a:solidFill>
                  <a:srgbClr val="172B5E"/>
                </a:solidFill>
              </a:rPr>
              <a:t>danach </a:t>
            </a:r>
            <a:r>
              <a:rPr lang="de-DE" b="1" dirty="0">
                <a:solidFill>
                  <a:srgbClr val="172B5E"/>
                </a:solidFill>
              </a:rPr>
              <a:t>Wunschliste</a:t>
            </a:r>
            <a:r>
              <a:rPr lang="de-DE" dirty="0">
                <a:solidFill>
                  <a:srgbClr val="172B5E"/>
                </a:solidFill>
              </a:rPr>
              <a:t> mit drei Wünschen in Rangliste</a:t>
            </a:r>
          </a:p>
          <a:p>
            <a:endParaRPr lang="de-DE" dirty="0">
              <a:solidFill>
                <a:srgbClr val="172B5E"/>
              </a:solidFill>
            </a:endParaRPr>
          </a:p>
          <a:p>
            <a:endParaRPr lang="de-DE" dirty="0">
              <a:solidFill>
                <a:srgbClr val="172B5E"/>
              </a:solidFill>
            </a:endParaRPr>
          </a:p>
          <a:p>
            <a:r>
              <a:rPr lang="de-DE" dirty="0">
                <a:solidFill>
                  <a:srgbClr val="172B5E"/>
                </a:solidFill>
              </a:rPr>
              <a:t>Interessen-Test und Wunschliste ergeben die Verteilung der Kinder</a:t>
            </a:r>
          </a:p>
          <a:p>
            <a:r>
              <a:rPr lang="de-DE" b="1" dirty="0">
                <a:solidFill>
                  <a:srgbClr val="172B5E"/>
                </a:solidFill>
              </a:rPr>
              <a:t>auf 6 bis 8 Kurse </a:t>
            </a:r>
            <a:r>
              <a:rPr lang="de-DE" dirty="0">
                <a:solidFill>
                  <a:srgbClr val="172B5E"/>
                </a:solidFill>
              </a:rPr>
              <a:t>mit etwa 12-15 Kindern</a:t>
            </a:r>
          </a:p>
          <a:p>
            <a:endParaRPr lang="de-DE" dirty="0">
              <a:solidFill>
                <a:srgbClr val="172B5E"/>
              </a:solidFill>
            </a:endParaRPr>
          </a:p>
          <a:p>
            <a:r>
              <a:rPr lang="de-DE" dirty="0">
                <a:solidFill>
                  <a:srgbClr val="172B5E"/>
                </a:solidFill>
              </a:rPr>
              <a:t>danach Teilnahmepflicht im zugeteilten Kurs</a:t>
            </a:r>
          </a:p>
          <a:p>
            <a:pPr lvl="1"/>
            <a:endParaRPr lang="de-DE" dirty="0">
              <a:solidFill>
                <a:srgbClr val="172B5E"/>
              </a:solidFill>
            </a:endParaRPr>
          </a:p>
          <a:p>
            <a:pPr lvl="1"/>
            <a:r>
              <a:rPr lang="de-DE" dirty="0">
                <a:solidFill>
                  <a:srgbClr val="172B5E"/>
                </a:solidFill>
              </a:rPr>
              <a:t> </a:t>
            </a:r>
          </a:p>
          <a:p>
            <a:pPr lvl="1"/>
            <a:r>
              <a:rPr lang="de-DE" dirty="0">
                <a:solidFill>
                  <a:srgbClr val="172B5E"/>
                </a:solidFill>
              </a:rPr>
              <a:t> </a:t>
            </a:r>
          </a:p>
          <a:p>
            <a:pPr lvl="1"/>
            <a:endParaRPr lang="de-DE" dirty="0">
              <a:solidFill>
                <a:srgbClr val="172B5E"/>
              </a:solidFill>
            </a:endParaRPr>
          </a:p>
          <a:p>
            <a:pPr lvl="1"/>
            <a:endParaRPr lang="de-DE" dirty="0">
              <a:solidFill>
                <a:srgbClr val="172B5E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</p:spPr>
        <p:txBody>
          <a:bodyPr>
            <a:normAutofit fontScale="90000"/>
          </a:bodyPr>
          <a:lstStyle/>
          <a:p>
            <a:r>
              <a:rPr lang="de-DE" dirty="0"/>
              <a:t>Begabungsförderlicher Unterricht</a:t>
            </a:r>
          </a:p>
        </p:txBody>
      </p:sp>
    </p:spTree>
    <p:extLst>
      <p:ext uri="{BB962C8B-B14F-4D97-AF65-F5344CB8AC3E}">
        <p14:creationId xmlns:p14="http://schemas.microsoft.com/office/powerpoint/2010/main" val="308912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           Die Kursangebote 2020/21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14400" y="1752600"/>
            <a:ext cx="571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172B5E"/>
                </a:solidFill>
              </a:rPr>
              <a:t>Natur auf der Spur</a:t>
            </a:r>
          </a:p>
          <a:p>
            <a:r>
              <a:rPr lang="de-DE" dirty="0">
                <a:solidFill>
                  <a:srgbClr val="172B5E"/>
                </a:solidFill>
              </a:rPr>
              <a:t>Schulband</a:t>
            </a:r>
          </a:p>
          <a:p>
            <a:r>
              <a:rPr lang="de-DE" dirty="0">
                <a:solidFill>
                  <a:srgbClr val="172B5E"/>
                </a:solidFill>
              </a:rPr>
              <a:t>Von Acht bis Zylinder</a:t>
            </a:r>
          </a:p>
          <a:p>
            <a:r>
              <a:rPr lang="de-DE" dirty="0">
                <a:solidFill>
                  <a:srgbClr val="172B5E"/>
                </a:solidFill>
              </a:rPr>
              <a:t>Nähwerkstatt</a:t>
            </a:r>
          </a:p>
          <a:p>
            <a:r>
              <a:rPr lang="de-DE" dirty="0">
                <a:solidFill>
                  <a:srgbClr val="172B5E"/>
                </a:solidFill>
              </a:rPr>
              <a:t>Fotografie</a:t>
            </a:r>
          </a:p>
          <a:p>
            <a:r>
              <a:rPr lang="de-DE" dirty="0">
                <a:solidFill>
                  <a:srgbClr val="172B5E"/>
                </a:solidFill>
              </a:rPr>
              <a:t>Spanisch</a:t>
            </a:r>
          </a:p>
          <a:p>
            <a:r>
              <a:rPr lang="de-DE" dirty="0">
                <a:solidFill>
                  <a:srgbClr val="172B5E"/>
                </a:solidFill>
              </a:rPr>
              <a:t>Darstellendes Spiel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Begabungsförderlicher Unterricht</a:t>
            </a:r>
          </a:p>
        </p:txBody>
      </p:sp>
    </p:spTree>
    <p:extLst>
      <p:ext uri="{BB962C8B-B14F-4D97-AF65-F5344CB8AC3E}">
        <p14:creationId xmlns:p14="http://schemas.microsoft.com/office/powerpoint/2010/main" val="39281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xmlns:p14="http://schemas.microsoft.com/office/powerpoint/2010/main" advClick="0" advTm="15000">
        <p:cut/>
      </p:transition>
    </mc:Fallback>
  </mc:AlternateContent>
</p:sld>
</file>

<file path=ppt/theme/theme1.xml><?xml version="1.0" encoding="utf-8"?>
<a:theme xmlns:a="http://schemas.openxmlformats.org/drawingml/2006/main" name="Begabtenförderung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Begabtenförderung.potx</Template>
  <TotalTime>0</TotalTime>
  <Words>289</Words>
  <Application>Microsoft Office PowerPoint</Application>
  <PresentationFormat>Bildschirmpräsentation (4:3)</PresentationFormat>
  <Paragraphs>67</Paragraphs>
  <Slides>17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Calibri</vt:lpstr>
      <vt:lpstr>Begabtenförderung</vt:lpstr>
      <vt:lpstr>Begabungsförderung am TMG   </vt:lpstr>
      <vt:lpstr>PowerPoint-Präsentation</vt:lpstr>
      <vt:lpstr>PowerPoint-Präsentation</vt:lpstr>
      <vt:lpstr>PowerPoint-Präsentation</vt:lpstr>
      <vt:lpstr>Begabungsförderung am TMG   </vt:lpstr>
      <vt:lpstr>Begabungsförderlicher Unterricht</vt:lpstr>
      <vt:lpstr>Begabungsförderlicher Unterricht</vt:lpstr>
      <vt:lpstr>Begabungsförderlicher Unterricht</vt:lpstr>
      <vt:lpstr>Begabungsförderlicher Unterricht</vt:lpstr>
      <vt:lpstr>Begabungsförderung am TMG   </vt:lpstr>
      <vt:lpstr>Certilingua und Bilingualer Unterricht </vt:lpstr>
      <vt:lpstr>MINT-Förderung (Lego-Robotics und Zusammenarbeit mit Ebo)</vt:lpstr>
      <vt:lpstr>Teilnahme an zahlreichen Wettbewerben</vt:lpstr>
      <vt:lpstr>Literatur-Camp</vt:lpstr>
      <vt:lpstr>„Nacht der Künste“</vt:lpstr>
      <vt:lpstr>Kunst-Camp</vt:lpstr>
      <vt:lpstr>Chor und Chor-Lager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modified xsi:type="dcterms:W3CDTF">2021-01-13T13:01:46Z</dcterms:modified>
  <cp:category/>
</cp:coreProperties>
</file>